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47" r:id="rId2"/>
    <p:sldId id="362" r:id="rId3"/>
    <p:sldId id="353" r:id="rId4"/>
    <p:sldId id="354" r:id="rId5"/>
    <p:sldId id="355" r:id="rId6"/>
    <p:sldId id="357" r:id="rId7"/>
    <p:sldId id="380" r:id="rId8"/>
    <p:sldId id="390" r:id="rId9"/>
    <p:sldId id="392" r:id="rId10"/>
    <p:sldId id="393" r:id="rId11"/>
    <p:sldId id="376" r:id="rId12"/>
    <p:sldId id="367" r:id="rId13"/>
    <p:sldId id="363" r:id="rId14"/>
    <p:sldId id="365" r:id="rId15"/>
    <p:sldId id="377" r:id="rId16"/>
    <p:sldId id="394" r:id="rId17"/>
    <p:sldId id="368" r:id="rId18"/>
    <p:sldId id="372" r:id="rId19"/>
    <p:sldId id="371" r:id="rId20"/>
    <p:sldId id="378" r:id="rId21"/>
    <p:sldId id="375" r:id="rId22"/>
    <p:sldId id="369" r:id="rId23"/>
    <p:sldId id="370" r:id="rId24"/>
    <p:sldId id="361" r:id="rId25"/>
    <p:sldId id="373" r:id="rId26"/>
    <p:sldId id="374" r:id="rId27"/>
    <p:sldId id="382" r:id="rId28"/>
    <p:sldId id="383" r:id="rId29"/>
    <p:sldId id="384" r:id="rId30"/>
    <p:sldId id="385" r:id="rId31"/>
    <p:sldId id="386" r:id="rId32"/>
    <p:sldId id="387" r:id="rId33"/>
    <p:sldId id="391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91345"/>
  </p:normalViewPr>
  <p:slideViewPr>
    <p:cSldViewPr snapToObjects="1">
      <p:cViewPr>
        <p:scale>
          <a:sx n="123" d="100"/>
          <a:sy n="123" d="100"/>
        </p:scale>
        <p:origin x="432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088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9550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010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8258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tiff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3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66.png"/><Relationship Id="rId4" Type="http://schemas.openxmlformats.org/officeDocument/2006/relationships/image" Target="../media/image8.tiff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45226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5226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19812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812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990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215654"/>
                <a:ext cx="7405810" cy="1508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Units must be: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215654"/>
                <a:ext cx="7405810" cy="1508746"/>
              </a:xfrm>
              <a:prstGeom prst="rect">
                <a:avLst/>
              </a:prstGeom>
              <a:blipFill>
                <a:blip r:embed="rId8"/>
                <a:stretch>
                  <a:fillRect l="-1197" t="-25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72057"/>
            <a:ext cx="741212" cy="361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6F32C-7C3D-BC4C-98B7-ABBAE58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301" y="1545104"/>
            <a:ext cx="155860" cy="226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92D69E-F4EC-4842-84BC-43D38141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78" y="1545104"/>
            <a:ext cx="155860" cy="226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C90D8F-8DCC-7B4F-AD3F-D9C3F19A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08" y="1545104"/>
            <a:ext cx="155860" cy="22695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7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8993-F114-E140-AFC4-E3FD187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Vessel, Flow -&gt; Species,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00BC7-209E-3A42-92C9-0703385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reactions</a:t>
            </a:r>
          </a:p>
          <a:p>
            <a:r>
              <a:rPr lang="en-US" dirty="0"/>
              <a:t>Show units</a:t>
            </a:r>
          </a:p>
          <a:p>
            <a:r>
              <a:rPr lang="en-US" dirty="0"/>
              <a:t>Conceptual model relates to metabolism</a:t>
            </a:r>
          </a:p>
          <a:p>
            <a:pPr lvl="1"/>
            <a:r>
              <a:rPr lang="en-US" dirty="0"/>
              <a:t>But box is for enzyme, not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73094-3E46-ED49-9E9A-35137BF52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75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arguments of transcendental functions (e.g., natural log) must be </a:t>
            </a:r>
            <a:r>
              <a:rPr lang="en-US" dirty="0" err="1"/>
              <a:t>unitless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1066800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66800"/>
                <a:ext cx="5032083" cy="492443"/>
              </a:xfrm>
              <a:prstGeom prst="rect">
                <a:avLst/>
              </a:prstGeom>
              <a:blipFill>
                <a:blip r:embed="rId2"/>
                <a:stretch>
                  <a:fillRect l="-1259" r="-1008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841083" y="1827062"/>
                <a:ext cx="406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83" y="1827062"/>
                <a:ext cx="406906" cy="430887"/>
              </a:xfrm>
              <a:prstGeom prst="rect">
                <a:avLst/>
              </a:prstGeom>
              <a:blipFill>
                <a:blip r:embed="rId3"/>
                <a:stretch>
                  <a:fillRect l="-6061"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2426970" y="1827062"/>
                <a:ext cx="11140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970" y="1827062"/>
                <a:ext cx="1114088" cy="430887"/>
              </a:xfrm>
              <a:prstGeom prst="rect">
                <a:avLst/>
              </a:prstGeom>
              <a:blipFill>
                <a:blip r:embed="rId4"/>
                <a:stretch>
                  <a:fillRect l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3812883" y="1827062"/>
                <a:ext cx="11140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883" y="1827062"/>
                <a:ext cx="1114088" cy="430887"/>
              </a:xfrm>
              <a:prstGeom prst="rect">
                <a:avLst/>
              </a:prstGeom>
              <a:blipFill>
                <a:blip r:embed="rId5"/>
                <a:stretch>
                  <a:fillRect l="-3409" r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025786" y="1808627"/>
                <a:ext cx="536814" cy="467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786" y="1808627"/>
                <a:ext cx="536814" cy="467757"/>
              </a:xfrm>
              <a:prstGeom prst="rect">
                <a:avLst/>
              </a:prstGeom>
              <a:blipFill>
                <a:blip r:embed="rId6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840259" y="1262470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2592859" y="1262470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3964459" y="1262470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031259" y="1262470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1899857" y="1262470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28194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2819400"/>
                <a:ext cx="2561150" cy="430887"/>
              </a:xfrm>
              <a:prstGeom prst="rect">
                <a:avLst/>
              </a:prstGeom>
              <a:blipFill>
                <a:blip r:embed="rId7"/>
                <a:stretch>
                  <a:fillRect l="-493" r="-49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8DD94C-AF9E-2D40-8F4A-F365FF7E9DAE}"/>
                  </a:ext>
                </a:extLst>
              </p:cNvPr>
              <p:cNvSpPr txBox="1"/>
              <p:nvPr/>
            </p:nvSpPr>
            <p:spPr>
              <a:xfrm>
                <a:off x="1953650" y="1827062"/>
                <a:ext cx="301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8DD94C-AF9E-2D40-8F4A-F365FF7E9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50" y="1827062"/>
                <a:ext cx="301044" cy="430887"/>
              </a:xfrm>
              <a:prstGeom prst="rect">
                <a:avLst/>
              </a:prstGeom>
              <a:blipFill>
                <a:blip r:embed="rId8"/>
                <a:stretch>
                  <a:fillRect l="-80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3962400" y="2464713"/>
            <a:ext cx="4876800" cy="3783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BF8AAC-05A0-A940-8A79-C10DAFDC78A8}"/>
                  </a:ext>
                </a:extLst>
              </p:cNvPr>
              <p:cNvSpPr txBox="1"/>
              <p:nvPr/>
            </p:nvSpPr>
            <p:spPr>
              <a:xfrm>
                <a:off x="1388338" y="1827062"/>
                <a:ext cx="3670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BF8AAC-05A0-A940-8A79-C10DAFDC7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38" y="1827062"/>
                <a:ext cx="367087" cy="430887"/>
              </a:xfrm>
              <a:prstGeom prst="rect">
                <a:avLst/>
              </a:prstGeom>
              <a:blipFill>
                <a:blip r:embed="rId9"/>
                <a:stretch>
                  <a:fillRect l="-3333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0E47F7-702F-BE47-8586-F51DCB1A3A87}"/>
                  </a:ext>
                </a:extLst>
              </p:cNvPr>
              <p:cNvSpPr txBox="1"/>
              <p:nvPr/>
            </p:nvSpPr>
            <p:spPr>
              <a:xfrm>
                <a:off x="2186428" y="1827062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0E47F7-702F-BE47-8586-F51DCB1A3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28" y="1827062"/>
                <a:ext cx="248466" cy="430887"/>
              </a:xfrm>
              <a:prstGeom prst="rect">
                <a:avLst/>
              </a:prstGeom>
              <a:blipFill>
                <a:blip r:embed="rId10"/>
                <a:stretch>
                  <a:fillRect l="-42857" r="-4285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A6E4EE-7B4B-6843-90FA-85A99861721D}"/>
                  </a:ext>
                </a:extLst>
              </p:cNvPr>
              <p:cNvSpPr txBox="1"/>
              <p:nvPr/>
            </p:nvSpPr>
            <p:spPr>
              <a:xfrm>
                <a:off x="3450204" y="1827062"/>
                <a:ext cx="3670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A6E4EE-7B4B-6843-90FA-85A99861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04" y="1827062"/>
                <a:ext cx="367087" cy="430887"/>
              </a:xfrm>
              <a:prstGeom prst="rect">
                <a:avLst/>
              </a:prstGeom>
              <a:blipFill>
                <a:blip r:embed="rId11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84DA8F-EC14-9C49-91B3-EEEA2481DA08}"/>
                  </a:ext>
                </a:extLst>
              </p:cNvPr>
              <p:cNvSpPr txBox="1"/>
              <p:nvPr/>
            </p:nvSpPr>
            <p:spPr>
              <a:xfrm>
                <a:off x="4780734" y="1827062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84DA8F-EC14-9C49-91B3-EEEA2481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734" y="1827062"/>
                <a:ext cx="248466" cy="430887"/>
              </a:xfrm>
              <a:prstGeom prst="rect">
                <a:avLst/>
              </a:prstGeom>
              <a:blipFill>
                <a:blip r:embed="rId12"/>
                <a:stretch>
                  <a:fillRect l="-38095" r="-4285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25262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2: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34860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38363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836313"/>
                <a:ext cx="1550488" cy="430887"/>
              </a:xfrm>
              <a:prstGeom prst="rect">
                <a:avLst/>
              </a:prstGeom>
              <a:blipFill>
                <a:blip r:embed="rId13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4530138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 &amp;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48269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826913"/>
                <a:ext cx="1433726" cy="430887"/>
              </a:xfrm>
              <a:prstGeom prst="rect">
                <a:avLst/>
              </a:prstGeom>
              <a:blipFill>
                <a:blip r:embed="rId14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7" grpId="0"/>
      <p:bldP spid="27" grpId="0"/>
      <p:bldP spid="34" grpId="0"/>
      <p:bldP spid="35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prefers glucose but sometimes only has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4A52F-BB4B-9043-9793-275382FF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370579"/>
            <a:ext cx="7315200" cy="2407665"/>
          </a:xfrm>
        </p:spPr>
        <p:txBody>
          <a:bodyPr/>
          <a:lstStyle/>
          <a:p>
            <a:r>
              <a:rPr lang="en-US" dirty="0"/>
              <a:t>What are the units of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Concentration: count (molecules) divided by volume</a:t>
            </a:r>
          </a:p>
          <a:p>
            <a:pPr lvl="2"/>
            <a:r>
              <a:rPr lang="en-US" dirty="0"/>
              <a:t>Count in moles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Volume in liters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C6499-0AEA-534E-8863-B817AE4C796C}"/>
              </a:ext>
            </a:extLst>
          </p:cNvPr>
          <p:cNvSpPr txBox="1"/>
          <p:nvPr/>
        </p:nvSpPr>
        <p:spPr>
          <a:xfrm>
            <a:off x="6400800" y="533400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BDDFD-1786-474E-8B96-F0EAAED84D75}"/>
              </a:ext>
            </a:extLst>
          </p:cNvPr>
          <p:cNvSpPr txBox="1"/>
          <p:nvPr/>
        </p:nvSpPr>
        <p:spPr>
          <a:xfrm>
            <a:off x="6400800" y="5757250"/>
            <a:ext cx="5437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8D490C-17E0-3D41-8497-E44C9BCFE8D8}"/>
              </a:ext>
            </a:extLst>
          </p:cNvPr>
          <p:cNvSpPr txBox="1"/>
          <p:nvPr/>
        </p:nvSpPr>
        <p:spPr>
          <a:xfrm>
            <a:off x="6416189" y="619875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Variable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075782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role of a variable is how it is used in a model.</a:t>
            </a:r>
          </a:p>
          <a:p>
            <a:r>
              <a:rPr lang="en-US" sz="2400" dirty="0"/>
              <a:t>A variable may have different roles in different models.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91B737-9E7E-9E4C-B7B2-87E2D33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47898"/>
            <a:ext cx="1101579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1E8EA2-406F-0C42-AF35-2F5FE9E33AE6}"/>
              </a:ext>
            </a:extLst>
          </p:cNvPr>
          <p:cNvSpPr txBox="1"/>
          <p:nvPr/>
        </p:nvSpPr>
        <p:spPr>
          <a:xfrm>
            <a:off x="266701" y="34039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1: Find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Q</a:t>
            </a:r>
            <a:r>
              <a:rPr lang="en-US" sz="2400" baseline="30000" dirty="0"/>
              <a:t>OT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4137E8-BED6-204F-9E28-005C541371F9}"/>
              </a:ext>
            </a:extLst>
          </p:cNvPr>
          <p:cNvSpPr txBox="1"/>
          <p:nvPr/>
        </p:nvSpPr>
        <p:spPr>
          <a:xfrm>
            <a:off x="257755" y="1953161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472D0-5D2A-9C4A-A488-F04F36D9E75C}"/>
              </a:ext>
            </a:extLst>
          </p:cNvPr>
          <p:cNvSpPr txBox="1"/>
          <p:nvPr/>
        </p:nvSpPr>
        <p:spPr>
          <a:xfrm>
            <a:off x="4700096" y="1953161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476C58-26A2-314B-8EB5-9F133CBE296C}"/>
              </a:ext>
            </a:extLst>
          </p:cNvPr>
          <p:cNvSpPr txBox="1"/>
          <p:nvPr/>
        </p:nvSpPr>
        <p:spPr>
          <a:xfrm>
            <a:off x="304800" y="4775537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2: Find </a:t>
            </a:r>
            <a:r>
              <a:rPr lang="en-US" sz="2400" i="1" dirty="0"/>
              <a:t>h</a:t>
            </a:r>
            <a:r>
              <a:rPr lang="en-US" sz="2400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f</a:t>
            </a:r>
            <a:r>
              <a:rPr lang="en-US" sz="2400" dirty="0"/>
              <a:t>) given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dirty="0"/>
              <a:t> and initial value of </a:t>
            </a:r>
            <a:r>
              <a:rPr lang="en-US" sz="2400" i="1" dirty="0"/>
              <a:t>h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i="1" dirty="0"/>
              <a:t>Q</a:t>
            </a:r>
            <a:r>
              <a:rPr lang="en-US" sz="2400" baseline="30000" dirty="0"/>
              <a:t>IN</a:t>
            </a:r>
            <a:r>
              <a:rPr lang="en-US" sz="2400" i="1" dirty="0"/>
              <a:t>(0), …, Q</a:t>
            </a:r>
            <a:r>
              <a:rPr lang="en-US" sz="2400" baseline="30000" dirty="0"/>
              <a:t>IN</a:t>
            </a:r>
            <a:r>
              <a:rPr lang="en-US" sz="2400" i="1" dirty="0"/>
              <a:t>(</a:t>
            </a:r>
            <a:r>
              <a:rPr lang="en-US" sz="2400" i="1" dirty="0" err="1"/>
              <a:t>t</a:t>
            </a:r>
            <a:r>
              <a:rPr lang="en-US" sz="2400" baseline="-25000" dirty="0" err="1"/>
              <a:t>t</a:t>
            </a:r>
            <a:r>
              <a:rPr lang="en-US" sz="2400" i="1" dirty="0"/>
              <a:t>)</a:t>
            </a:r>
            <a:r>
              <a:rPr lang="en-US" sz="2400" dirty="0"/>
              <a:t> and </a:t>
            </a:r>
            <a:r>
              <a:rPr lang="en-US" sz="2400" i="1" dirty="0"/>
              <a:t>h(0)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</a:t>
            </a:r>
            <a:r>
              <a:rPr lang="en-US" sz="2400" i="1" dirty="0"/>
              <a:t>h(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f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0970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1073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component. </a:t>
            </a:r>
          </a:p>
          <a:p>
            <a:r>
              <a:rPr lang="en-US" sz="2400" dirty="0"/>
              <a:t>Has one or more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957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58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Container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57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758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Control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715894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751059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248400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598659" y="2819400"/>
            <a:ext cx="171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OT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598659" y="40956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Q</a:t>
            </a:r>
            <a:r>
              <a:rPr lang="en-US" sz="2000" baseline="30000" dirty="0">
                <a:latin typeface="+mn-lt"/>
                <a:cs typeface="Courier New" panose="02070309020205020404" pitchFamily="49" charset="0"/>
              </a:rPr>
              <a:t>IN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598659" y="45720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598659" y="493389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h </a:t>
            </a:r>
            <a:r>
              <a:rPr lang="en-US" sz="2000" i="1" dirty="0"/>
              <a:t>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598659" y="6076890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v </a:t>
            </a:r>
            <a:r>
              <a:rPr lang="en-US" sz="2000" i="1" dirty="0"/>
              <a:t>= </a:t>
            </a:r>
            <a:r>
              <a:rPr lang="en-US" sz="2000" dirty="0"/>
              <a:t>valve setting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598659" y="546729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598659" y="5772090"/>
            <a:ext cx="165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Q</a:t>
            </a:r>
            <a:r>
              <a:rPr lang="en-US" sz="2000" baseline="30000" dirty="0">
                <a:latin typeface="+mn-lt"/>
              </a:rPr>
              <a:t>OT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2159235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612758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450958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972915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blipFill>
                <a:blip r:embed="rId8"/>
                <a:stretch>
                  <a:fillRect t="-6061" r="-2419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9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 (hydraulics example)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8621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162192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5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55" y="381000"/>
            <a:ext cx="6568305" cy="838200"/>
          </a:xfrm>
        </p:spPr>
        <p:txBody>
          <a:bodyPr/>
          <a:lstStyle/>
          <a:p>
            <a:r>
              <a:rPr lang="en-US" sz="3200" dirty="0"/>
              <a:t>Abstraction of A System Component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4027461" y="1371600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21255" y="137160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821255" y="257169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821255" y="1792812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821255" y="2182251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2203"/>
            <a:ext cx="2294229" cy="1269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CBC7F-9101-BC4F-BACE-2BD5ABC98F71}"/>
              </a:ext>
            </a:extLst>
          </p:cNvPr>
          <p:cNvSpPr txBox="1"/>
          <p:nvPr/>
        </p:nvSpPr>
        <p:spPr>
          <a:xfrm>
            <a:off x="410155" y="4851737"/>
            <a:ext cx="416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 out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i="1" dirty="0"/>
              <a:t>(t) </a:t>
            </a:r>
            <a:r>
              <a:rPr lang="en-US" sz="2000" dirty="0"/>
              <a:t>= </a:t>
            </a:r>
            <a:r>
              <a:rPr lang="en-US" sz="2000" i="1" dirty="0"/>
              <a:t>Q</a:t>
            </a:r>
            <a:r>
              <a:rPr lang="en-US" sz="2000" dirty="0"/>
              <a:t>* if </a:t>
            </a:r>
            <a:r>
              <a:rPr lang="en-US" sz="2000" i="1" dirty="0"/>
              <a:t>h(t)</a:t>
            </a:r>
            <a:r>
              <a:rPr lang="en-US" sz="2000" dirty="0"/>
              <a:t> &gt; 0</a:t>
            </a:r>
          </a:p>
          <a:p>
            <a:r>
              <a:rPr lang="en-US" sz="2000" i="1" dirty="0"/>
              <a:t>Q</a:t>
            </a:r>
            <a:r>
              <a:rPr lang="en-US" sz="2000" baseline="30000" dirty="0"/>
              <a:t>OT</a:t>
            </a:r>
            <a:r>
              <a:rPr lang="en-US" sz="2000" dirty="0"/>
              <a:t> </a:t>
            </a:r>
            <a:r>
              <a:rPr lang="en-US" sz="2000" i="1" dirty="0"/>
              <a:t>(t) </a:t>
            </a:r>
            <a:r>
              <a:rPr lang="en-US" sz="2000" dirty="0"/>
              <a:t>= min(</a:t>
            </a:r>
            <a:r>
              <a:rPr lang="en-US" sz="2000" i="1" dirty="0"/>
              <a:t>Q</a:t>
            </a:r>
            <a:r>
              <a:rPr lang="en-US" sz="2000" dirty="0"/>
              <a:t>*, </a:t>
            </a:r>
            <a:r>
              <a:rPr lang="en-US" sz="2000" i="1" dirty="0"/>
              <a:t>Q</a:t>
            </a:r>
            <a:r>
              <a:rPr lang="en-US" sz="2000" baseline="30000" dirty="0"/>
              <a:t>IN</a:t>
            </a:r>
            <a:r>
              <a:rPr lang="en-US" sz="2000" dirty="0"/>
              <a:t> </a:t>
            </a:r>
            <a:r>
              <a:rPr lang="en-US" sz="2000" i="1" dirty="0"/>
              <a:t>(t)), </a:t>
            </a:r>
            <a:r>
              <a:rPr lang="en-US" sz="2000" dirty="0"/>
              <a:t>otherwise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16B84-7ABD-3847-BE36-384F50849ED5}"/>
              </a:ext>
            </a:extLst>
          </p:cNvPr>
          <p:cNvSpPr txBox="1"/>
          <p:nvPr/>
        </p:nvSpPr>
        <p:spPr>
          <a:xfrm>
            <a:off x="381000" y="4330005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Operation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9BB384-91B8-D242-9A7D-67C6F552768F}"/>
              </a:ext>
            </a:extLst>
          </p:cNvPr>
          <p:cNvSpPr txBox="1"/>
          <p:nvPr/>
        </p:nvSpPr>
        <p:spPr>
          <a:xfrm>
            <a:off x="4852496" y="4851737"/>
            <a:ext cx="3300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h(t) &gt; 0</a:t>
            </a:r>
          </a:p>
          <a:p>
            <a:r>
              <a:rPr lang="en-US" sz="2000" i="1" dirty="0"/>
              <a:t>dh(t) = Q</a:t>
            </a:r>
            <a:r>
              <a:rPr lang="en-US" sz="2000" baseline="30000" dirty="0"/>
              <a:t>IN</a:t>
            </a:r>
            <a:r>
              <a:rPr lang="en-US" sz="2000" i="1" dirty="0"/>
              <a:t> – Q</a:t>
            </a:r>
            <a:r>
              <a:rPr lang="en-US" sz="2000" baseline="30000" dirty="0"/>
              <a:t>OT</a:t>
            </a:r>
            <a:r>
              <a:rPr lang="en-US" sz="2000" i="1" dirty="0"/>
              <a:t>, </a:t>
            </a:r>
            <a:r>
              <a:rPr lang="en-US" sz="2000" dirty="0"/>
              <a:t>if positive</a:t>
            </a:r>
          </a:p>
          <a:p>
            <a:r>
              <a:rPr lang="en-US" sz="2000" i="1" dirty="0"/>
              <a:t>dh(t) = 0, </a:t>
            </a:r>
            <a:r>
              <a:rPr lang="en-US" sz="2000" dirty="0"/>
              <a:t>otherwise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3822441" y="1830963"/>
                <a:ext cx="15461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441" y="1830963"/>
                <a:ext cx="1546193" cy="307777"/>
              </a:xfrm>
              <a:prstGeom prst="rect">
                <a:avLst/>
              </a:prstGeom>
              <a:blipFill>
                <a:blip r:embed="rId8"/>
                <a:stretch>
                  <a:fillRect l="-6504" t="-29167" r="-813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3770545" y="2206823"/>
                <a:ext cx="1707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45" y="2206823"/>
                <a:ext cx="1707647" cy="307777"/>
              </a:xfrm>
              <a:prstGeom prst="rect">
                <a:avLst/>
              </a:prstGeom>
              <a:blipFill>
                <a:blip r:embed="rId9"/>
                <a:stretch>
                  <a:fillRect l="-5926" t="-24000" r="-8148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3733800" y="2655229"/>
                <a:ext cx="20830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655229"/>
                <a:ext cx="2083006" cy="307777"/>
              </a:xfrm>
              <a:prstGeom prst="rect">
                <a:avLst/>
              </a:prstGeom>
              <a:blipFill>
                <a:blip r:embed="rId10"/>
                <a:stretch>
                  <a:fillRect l="-4242" t="-20000" r="-6061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8" grpId="0"/>
      <p:bldP spid="43" grpId="0"/>
      <p:bldP spid="44" grpId="0"/>
      <p:bldP spid="10" grpId="0"/>
      <p:bldP spid="16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802-342F-D74C-80D1-11A5D81B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4FA0-7E01-4847-B6FE-C05A5C0E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modeling?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F28C-DBBE-6042-8B35-E05C06061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</p:spTree>
    <p:extLst>
      <p:ext uri="{BB962C8B-B14F-4D97-AF65-F5344CB8AC3E}">
        <p14:creationId xmlns:p14="http://schemas.microsoft.com/office/powerpoint/2010/main" val="28514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1600200" y="1230844"/>
            <a:ext cx="4953000" cy="3200400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3992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71" y="3161647"/>
            <a:ext cx="2294229" cy="12695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28" y="2364678"/>
            <a:ext cx="482423" cy="7969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09" y="1230845"/>
            <a:ext cx="797631" cy="462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693364"/>
            <a:ext cx="2137750" cy="8806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309" y="2364678"/>
            <a:ext cx="482423" cy="796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31" y="2364678"/>
            <a:ext cx="482423" cy="7969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78" y="1230844"/>
            <a:ext cx="797631" cy="462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818459" y="2574038"/>
            <a:ext cx="1838983" cy="61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20368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6568305" cy="838200"/>
          </a:xfrm>
        </p:spPr>
        <p:txBody>
          <a:bodyPr/>
          <a:lstStyle/>
          <a:p>
            <a:r>
              <a:rPr lang="en-US" sz="3200" dirty="0"/>
              <a:t>Towards a Conceptual Model:</a:t>
            </a:r>
            <a:br>
              <a:rPr lang="en-US" sz="3200" dirty="0"/>
            </a:br>
            <a:r>
              <a:rPr lang="en-US" sz="3200" i="1" dirty="0"/>
              <a:t>Identify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976016" y="3333690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394616" y="4629090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5461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546193" cy="307777"/>
              </a:xfrm>
              <a:prstGeom prst="rect">
                <a:avLst/>
              </a:prstGeom>
              <a:blipFill>
                <a:blip r:embed="rId8"/>
                <a:stretch>
                  <a:fillRect l="-6504" t="-20000" r="-894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17076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1707647" cy="307777"/>
              </a:xfrm>
              <a:prstGeom prst="rect">
                <a:avLst/>
              </a:prstGeom>
              <a:blipFill>
                <a:blip r:embed="rId9"/>
                <a:stretch>
                  <a:fillRect l="-5882" t="-23077" r="-7353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0830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083006" cy="307777"/>
              </a:xfrm>
              <a:prstGeom prst="rect">
                <a:avLst/>
              </a:prstGeom>
              <a:blipFill>
                <a:blip r:embed="rId10"/>
                <a:stretch>
                  <a:fillRect l="-3636" t="-19231" r="-666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(m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Input</a:t>
            </a:r>
            <a:r>
              <a:rPr lang="en-US" sz="20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Output</a:t>
            </a:r>
            <a:r>
              <a:rPr lang="en-US" sz="20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State</a:t>
            </a:r>
            <a:r>
              <a:rPr lang="en-US" sz="20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153196</TotalTime>
  <Words>1560</Words>
  <Application>Microsoft Macintosh PowerPoint</Application>
  <PresentationFormat>On-screen Show (4:3)</PresentationFormat>
  <Paragraphs>383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Refresher</vt:lpstr>
      <vt:lpstr>Running Example: Hydraulic Engineering</vt:lpstr>
      <vt:lpstr>The Problem</vt:lpstr>
      <vt:lpstr>The Problem</vt:lpstr>
      <vt:lpstr>Towards a Conceptual Model: Identify Variables</vt:lpstr>
      <vt:lpstr>A conceptual model relates inputs to outputs.</vt:lpstr>
      <vt:lpstr>Technical models detail calculations.</vt:lpstr>
      <vt:lpstr>The reservoir is  a cylinder?</vt:lpstr>
      <vt:lpstr>Modeling Workflow</vt:lpstr>
      <vt:lpstr>Vessel, Flow -&gt; Species, Reactions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operation</vt:lpstr>
      <vt:lpstr>Modeling the lac Operon</vt:lpstr>
      <vt:lpstr>Modeling the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  <vt:lpstr>Variable Roles</vt:lpstr>
      <vt:lpstr>Conceptual Model</vt:lpstr>
      <vt:lpstr>Element</vt:lpstr>
      <vt:lpstr>A conceptual model relates inputs to outputs.</vt:lpstr>
      <vt:lpstr>Modeling Workflow</vt:lpstr>
      <vt:lpstr>Technical Model for Vessel.height</vt:lpstr>
      <vt:lpstr>Abstraction of A System Component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2414</cp:revision>
  <dcterms:created xsi:type="dcterms:W3CDTF">2008-11-04T22:35:39Z</dcterms:created>
  <dcterms:modified xsi:type="dcterms:W3CDTF">2018-09-21T02:03:18Z</dcterms:modified>
</cp:coreProperties>
</file>